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
  </p:notesMasterIdLst>
  <p:sldIdLst>
    <p:sldId id="288" r:id="rId2"/>
    <p:sldId id="268" r:id="rId3"/>
    <p:sldId id="281" r:id="rId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713" autoAdjust="0"/>
  </p:normalViewPr>
  <p:slideViewPr>
    <p:cSldViewPr>
      <p:cViewPr varScale="1">
        <p:scale>
          <a:sx n="110" d="100"/>
          <a:sy n="110" d="100"/>
        </p:scale>
        <p:origin x="-16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CFA82B-0710-4FBD-B8E7-5DF73EF14428}" type="datetimeFigureOut">
              <a:rPr lang="uk-UA" smtClean="0"/>
              <a:pPr/>
              <a:t>13.02.2026</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4553BA-F01D-48EF-8793-7988EE6F5B11}"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ru-RU"/>
              <a:t>Образец заголовка</a:t>
            </a:r>
            <a:endParaRPr kumimoji="0" lang="en-US"/>
          </a:p>
        </p:txBody>
      </p:sp>
      <p:sp>
        <p:nvSpPr>
          <p:cNvPr id="9" name="Подзаголовок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a:xfrm>
            <a:off x="6400800" y="6355080"/>
            <a:ext cx="2286000" cy="365760"/>
          </a:xfrm>
        </p:spPr>
        <p:txBody>
          <a:bodyPr/>
          <a:lstStyle>
            <a:lvl1pPr>
              <a:defRPr sz="1400"/>
            </a:lvl1pPr>
          </a:lstStyle>
          <a:p>
            <a:fld id="{5B106E36-FD25-4E2D-B0AA-010F637433A0}" type="datetimeFigureOut">
              <a:rPr lang="ru-RU" smtClean="0"/>
              <a:pPr/>
              <a:t>13.02.2026</a:t>
            </a:fld>
            <a:endParaRPr lang="ru-RU"/>
          </a:p>
        </p:txBody>
      </p:sp>
      <p:sp>
        <p:nvSpPr>
          <p:cNvPr id="17" name="Нижний колонтитул 16"/>
          <p:cNvSpPr>
            <a:spLocks noGrp="1"/>
          </p:cNvSpPr>
          <p:nvPr>
            <p:ph type="ftr" sz="quarter" idx="11"/>
          </p:nvPr>
        </p:nvSpPr>
        <p:spPr>
          <a:xfrm>
            <a:off x="2898648" y="6355080"/>
            <a:ext cx="3474720" cy="365760"/>
          </a:xfrm>
        </p:spPr>
        <p:txBody>
          <a:bodyPr/>
          <a:lstStyle/>
          <a:p>
            <a:endParaRPr lang="ru-RU"/>
          </a:p>
        </p:txBody>
      </p:sp>
      <p:sp>
        <p:nvSpPr>
          <p:cNvPr id="29" name="Номер слайда 28"/>
          <p:cNvSpPr>
            <a:spLocks noGrp="1"/>
          </p:cNvSpPr>
          <p:nvPr>
            <p:ph type="sldNum" sz="quarter" idx="12"/>
          </p:nvPr>
        </p:nvSpPr>
        <p:spPr>
          <a:xfrm>
            <a:off x="1216152" y="6355080"/>
            <a:ext cx="1219200" cy="365760"/>
          </a:xfrm>
        </p:spPr>
        <p:txBody>
          <a:bodyPr/>
          <a:lstStyle/>
          <a:p>
            <a:fld id="{725C68B6-61C2-468F-89AB-4B9F7531AA68}" type="slidenum">
              <a:rPr lang="ru-RU" smtClean="0"/>
              <a:pPr/>
              <a:t>‹#›</a:t>
            </a:fld>
            <a:endParaRPr lang="ru-RU"/>
          </a:p>
        </p:txBody>
      </p:sp>
      <p:sp>
        <p:nvSpPr>
          <p:cNvPr id="21" name="Прямоугольник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Прямоугольник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Прямоугольник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7" name="Прямая соединительная линия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Равнобедренный треугольник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457200" y="1219200"/>
            <a:ext cx="8229600" cy="493776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ru-RU"/>
              <a:t>Образец заголовка</a:t>
            </a:r>
            <a:endParaRPr kumimoji="0" lang="en-US"/>
          </a:p>
        </p:txBody>
      </p:sp>
      <p:sp>
        <p:nvSpPr>
          <p:cNvPr id="3" name="Текст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a:xfrm>
            <a:off x="6400800" y="6355080"/>
            <a:ext cx="2286000" cy="365760"/>
          </a:xfrm>
        </p:spPr>
        <p:txBody>
          <a:bodyPr/>
          <a:lstStyle/>
          <a:p>
            <a:fld id="{5B106E36-FD25-4E2D-B0AA-010F637433A0}" type="datetimeFigureOut">
              <a:rPr lang="ru-RU" smtClean="0"/>
              <a:pPr/>
              <a:t>13.02.2026</a:t>
            </a:fld>
            <a:endParaRPr lang="ru-RU"/>
          </a:p>
        </p:txBody>
      </p:sp>
      <p:sp>
        <p:nvSpPr>
          <p:cNvPr id="5" name="Нижний колонтитул 4"/>
          <p:cNvSpPr>
            <a:spLocks noGrp="1"/>
          </p:cNvSpPr>
          <p:nvPr>
            <p:ph type="ftr" sz="quarter" idx="11"/>
          </p:nvPr>
        </p:nvSpPr>
        <p:spPr>
          <a:xfrm>
            <a:off x="2898648" y="6355080"/>
            <a:ext cx="3474720" cy="365760"/>
          </a:xfrm>
        </p:spPr>
        <p:txBody>
          <a:bodyPr/>
          <a:lstStyle/>
          <a:p>
            <a:endParaRPr lang="ru-RU"/>
          </a:p>
        </p:txBody>
      </p:sp>
      <p:sp>
        <p:nvSpPr>
          <p:cNvPr id="6" name="Номер слайда 5"/>
          <p:cNvSpPr>
            <a:spLocks noGrp="1"/>
          </p:cNvSpPr>
          <p:nvPr>
            <p:ph type="sldNum" sz="quarter" idx="12"/>
          </p:nvPr>
        </p:nvSpPr>
        <p:spPr>
          <a:xfrm>
            <a:off x="1069848" y="6355080"/>
            <a:ext cx="1520952" cy="365760"/>
          </a:xfrm>
        </p:spPr>
        <p:txBody>
          <a:bodyPr/>
          <a:lstStyle/>
          <a:p>
            <a:fld id="{725C68B6-61C2-468F-89AB-4B9F7531AA68}" type="slidenum">
              <a:rPr lang="ru-RU" smtClean="0"/>
              <a:pPr/>
              <a:t>‹#›</a:t>
            </a:fld>
            <a:endParaRPr lang="ru-RU"/>
          </a:p>
        </p:txBody>
      </p:sp>
      <p:sp>
        <p:nvSpPr>
          <p:cNvPr id="7" name="Прямоугольник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13.02.2026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219200"/>
            <a:ext cx="4041648" cy="493776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1" name="Содержимое 10"/>
          <p:cNvSpPr>
            <a:spLocks noGrp="1"/>
          </p:cNvSpPr>
          <p:nvPr>
            <p:ph sz="quarter" idx="2"/>
          </p:nvPr>
        </p:nvSpPr>
        <p:spPr>
          <a:xfrm>
            <a:off x="4632198" y="1216152"/>
            <a:ext cx="4041648" cy="493776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nchor="ctr"/>
          <a:lstStyle>
            <a:lvl1pPr>
              <a:defRPr/>
            </a:lvl1pPr>
          </a:lstStyle>
          <a:p>
            <a:r>
              <a:rPr kumimoji="0" lang="ru-RU"/>
              <a:t>Образец заголовка</a:t>
            </a:r>
            <a:endParaRPr kumimoji="0" lang="en-US"/>
          </a:p>
        </p:txBody>
      </p:sp>
      <p:sp>
        <p:nvSpPr>
          <p:cNvPr id="3" name="Текст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Текст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7" name="Дата 6"/>
          <p:cNvSpPr>
            <a:spLocks noGrp="1"/>
          </p:cNvSpPr>
          <p:nvPr>
            <p:ph type="dt" sz="half" idx="10"/>
          </p:nvPr>
        </p:nvSpPr>
        <p:spPr/>
        <p:txBody>
          <a:bodyPr/>
          <a:lstStyle/>
          <a:p>
            <a:fld id="{5B106E36-FD25-4E2D-B0AA-010F637433A0}" type="datetimeFigureOut">
              <a:rPr lang="ru-RU" smtClean="0"/>
              <a:pPr/>
              <a:t>13.02.2026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133600"/>
            <a:ext cx="4038600" cy="40386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3" name="Содержимое 12"/>
          <p:cNvSpPr>
            <a:spLocks noGrp="1"/>
          </p:cNvSpPr>
          <p:nvPr>
            <p:ph sz="quarter" idx="4"/>
          </p:nvPr>
        </p:nvSpPr>
        <p:spPr>
          <a:xfrm>
            <a:off x="4648200" y="2133600"/>
            <a:ext cx="4038600" cy="40386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13.02.2026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13.02.2026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
        <p:nvSpPr>
          <p:cNvPr id="5" name="Прямая соединительная линия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ru-RU"/>
              <a:t>Образец заголовка</a:t>
            </a:r>
            <a:endParaRPr kumimoji="0" lang="en-US"/>
          </a:p>
        </p:txBody>
      </p:sp>
      <p:sp>
        <p:nvSpPr>
          <p:cNvPr id="3" name="Текст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13.02.2026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ая соединительная линия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Содержимое 11"/>
          <p:cNvSpPr>
            <a:spLocks noGrp="1"/>
          </p:cNvSpPr>
          <p:nvPr>
            <p:ph sz="quarter" idx="1"/>
          </p:nvPr>
        </p:nvSpPr>
        <p:spPr>
          <a:xfrm>
            <a:off x="304800" y="304800"/>
            <a:ext cx="5715000" cy="5715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ru-RU"/>
              <a:t>Образец заголовка</a:t>
            </a:r>
            <a:endParaRPr kumimoji="0" lang="en-US"/>
          </a:p>
        </p:txBody>
      </p:sp>
      <p:sp>
        <p:nvSpPr>
          <p:cNvPr id="3" name="Рисунок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ru-RU"/>
              <a:t>Вставка рисунка</a:t>
            </a:r>
            <a:endParaRPr kumimoji="0" lang="en-US" dirty="0"/>
          </a:p>
        </p:txBody>
      </p:sp>
      <p:sp>
        <p:nvSpPr>
          <p:cNvPr id="4" name="Текст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13.02.2026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152400"/>
            <a:ext cx="8229600" cy="990600"/>
          </a:xfrm>
          <a:prstGeom prst="rect">
            <a:avLst/>
          </a:prstGeom>
        </p:spPr>
        <p:txBody>
          <a:bodyPr vert="horz" anchor="b" anchorCtr="0">
            <a:normAutofit/>
          </a:bodyPr>
          <a:lstStyle/>
          <a:p>
            <a:r>
              <a:rPr kumimoji="0" lang="ru-RU"/>
              <a:t>Образец заголовка</a:t>
            </a:r>
            <a:endParaRPr kumimoji="0" lang="en-US"/>
          </a:p>
        </p:txBody>
      </p:sp>
      <p:sp>
        <p:nvSpPr>
          <p:cNvPr id="13" name="Текст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4" name="Дата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5B106E36-FD25-4E2D-B0AA-010F637433A0}" type="datetimeFigureOut">
              <a:rPr lang="ru-RU" smtClean="0"/>
              <a:pPr/>
              <a:t>13.02.2026</a:t>
            </a:fld>
            <a:endParaRPr lang="ru-RU"/>
          </a:p>
        </p:txBody>
      </p:sp>
      <p:sp>
        <p:nvSpPr>
          <p:cNvPr id="3" name="Нижний колонтитул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725C68B6-61C2-468F-89AB-4B9F7531AA68}" type="slidenum">
              <a:rPr lang="ru-RU" smtClean="0"/>
              <a:pPr/>
              <a:t>‹#›</a:t>
            </a:fld>
            <a:endParaRPr lang="ru-RU"/>
          </a:p>
        </p:txBody>
      </p:sp>
      <p:sp>
        <p:nvSpPr>
          <p:cNvPr id="28" name="Прямая соединительная линия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Прямая соединительная линия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Равнобедренный треугольник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00" name="Picture 8" descr="Інформує Міграційна служба Полтавщини - Кобеляцька територіальна громада"/>
          <p:cNvPicPr>
            <a:picLocks noChangeAspect="1" noChangeArrowheads="1"/>
          </p:cNvPicPr>
          <p:nvPr/>
        </p:nvPicPr>
        <p:blipFill>
          <a:blip r:embed="rId2" cstate="print"/>
          <a:srcRect/>
          <a:stretch>
            <a:fillRect/>
          </a:stretch>
        </p:blipFill>
        <p:spPr bwMode="auto">
          <a:xfrm>
            <a:off x="179512" y="1268760"/>
            <a:ext cx="8784976" cy="4572000"/>
          </a:xfrm>
          <a:prstGeom prst="rect">
            <a:avLst/>
          </a:prstGeom>
          <a:noFill/>
        </p:spPr>
      </p:pic>
      <p:sp>
        <p:nvSpPr>
          <p:cNvPr id="7" name="Прямоугольник 6"/>
          <p:cNvSpPr/>
          <p:nvPr/>
        </p:nvSpPr>
        <p:spPr>
          <a:xfrm>
            <a:off x="1043608" y="0"/>
            <a:ext cx="7128792" cy="1200329"/>
          </a:xfrm>
          <a:prstGeom prst="rect">
            <a:avLst/>
          </a:prstGeom>
        </p:spPr>
        <p:txBody>
          <a:bodyPr wrap="square">
            <a:spAutoFit/>
          </a:bodyPr>
          <a:lstStyle/>
          <a:p>
            <a:pPr algn="ctr"/>
            <a:r>
              <a:rPr lang="uk-UA" sz="3600" b="1" dirty="0" smtClean="0">
                <a:solidFill>
                  <a:schemeClr val="bg1"/>
                </a:solidFill>
              </a:rPr>
              <a:t>Управління ДМС у Хмельницькій області інформує</a:t>
            </a:r>
            <a:endParaRPr lang="uk-UA" sz="3600" dirty="0">
              <a:solidFill>
                <a:schemeClr val="bg1"/>
              </a:solidFill>
            </a:endParaRPr>
          </a:p>
        </p:txBody>
      </p:sp>
    </p:spTree>
    <p:extLst>
      <p:ext uri="{BB962C8B-B14F-4D97-AF65-F5344CB8AC3E}">
        <p14:creationId xmlns:p14="http://schemas.microsoft.com/office/powerpoint/2010/main" xmlns="" val="1443440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367379" y="332656"/>
            <a:ext cx="7776621" cy="648072"/>
          </a:xfrm>
        </p:spPr>
        <p:txBody>
          <a:bodyPr>
            <a:normAutofit fontScale="90000"/>
          </a:bodyPr>
          <a:lstStyle/>
          <a:p>
            <a:pPr algn="ct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b="1" dirty="0">
                <a:solidFill>
                  <a:srgbClr val="FFC000"/>
                </a:solidFill>
                <a:latin typeface="Times New Roman" pitchFamily="18" charset="0"/>
                <a:cs typeface="Times New Roman" pitchFamily="18" charset="0"/>
              </a:rPr>
              <a:t/>
            </a:r>
            <a:br>
              <a:rPr lang="uk-UA" sz="2400" b="1" dirty="0">
                <a:solidFill>
                  <a:srgbClr val="FFC000"/>
                </a:solidFill>
                <a:latin typeface="Times New Roman" pitchFamily="18" charset="0"/>
                <a:cs typeface="Times New Roman" pitchFamily="18" charset="0"/>
              </a:rPr>
            </a:br>
            <a:r>
              <a:rPr lang="uk-UA" sz="2400" dirty="0">
                <a:solidFill>
                  <a:srgbClr val="FFFF00"/>
                </a:solidFill>
                <a:latin typeface="Times New Roman" panose="02020603050405020304" pitchFamily="18" charset="0"/>
                <a:cs typeface="Times New Roman" panose="02020603050405020304" pitchFamily="18" charset="0"/>
              </a:rPr>
              <a:t/>
            </a:r>
            <a:br>
              <a:rPr lang="uk-UA" sz="2400" dirty="0">
                <a:solidFill>
                  <a:srgbClr val="FFFF00"/>
                </a:solidFill>
                <a:latin typeface="Times New Roman" panose="02020603050405020304" pitchFamily="18" charset="0"/>
                <a:cs typeface="Times New Roman" panose="02020603050405020304" pitchFamily="18" charset="0"/>
              </a:rPr>
            </a:br>
            <a:r>
              <a:rPr lang="ru-RU" sz="2800" b="1" dirty="0" smtClean="0"/>
              <a:t/>
            </a:r>
            <a:br>
              <a:rPr lang="ru-RU" sz="2800" b="1" dirty="0" smtClean="0"/>
            </a:br>
            <a:r>
              <a:rPr lang="ru-RU" sz="2400" b="1" dirty="0" smtClean="0"/>
              <a:t>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ru-RU" sz="2400" b="1" dirty="0" smtClean="0"/>
              <a:t/>
            </a:r>
            <a:br>
              <a:rPr lang="ru-RU" sz="2400" b="1" dirty="0" smtClean="0"/>
            </a:br>
            <a:r>
              <a:rPr lang="uk-UA" sz="2200" b="1" dirty="0" smtClean="0">
                <a:solidFill>
                  <a:schemeClr val="bg1"/>
                </a:solidFill>
              </a:rPr>
              <a:t>Нові правила набуття та збереження громадянства України: </a:t>
            </a:r>
            <a:br>
              <a:rPr lang="uk-UA" sz="2200" b="1" dirty="0" smtClean="0">
                <a:solidFill>
                  <a:schemeClr val="bg1"/>
                </a:solidFill>
              </a:rPr>
            </a:br>
            <a:r>
              <a:rPr lang="uk-UA" sz="2200" b="1" dirty="0" smtClean="0">
                <a:solidFill>
                  <a:schemeClr val="bg1"/>
                </a:solidFill>
              </a:rPr>
              <a:t>що змінилося з 16 січня 2026 року</a:t>
            </a:r>
            <a:endParaRPr lang="uk-UA" sz="2200" b="1" i="1" dirty="0">
              <a:solidFill>
                <a:schemeClr val="bg1"/>
              </a:solidFill>
            </a:endParaRPr>
          </a:p>
        </p:txBody>
      </p:sp>
      <p:pic>
        <p:nvPicPr>
          <p:cNvPr id="9" name="Содержимое 8" descr="Logo_of_Migrational_service_of_Ukraine.svg.png"/>
          <p:cNvPicPr>
            <a:picLocks noGrp="1" noChangeAspect="1"/>
          </p:cNvPicPr>
          <p:nvPr>
            <p:ph sz="quarter" idx="1"/>
          </p:nvPr>
        </p:nvPicPr>
        <p:blipFill>
          <a:blip r:embed="rId2" cstate="print"/>
          <a:stretch>
            <a:fillRect/>
          </a:stretch>
        </p:blipFill>
        <p:spPr>
          <a:xfrm>
            <a:off x="395536" y="250800"/>
            <a:ext cx="791383" cy="801936"/>
          </a:xfrm>
        </p:spPr>
      </p:pic>
      <p:sp>
        <p:nvSpPr>
          <p:cNvPr id="5" name="Прямоугольник 4"/>
          <p:cNvSpPr/>
          <p:nvPr/>
        </p:nvSpPr>
        <p:spPr>
          <a:xfrm>
            <a:off x="2447256" y="6488668"/>
            <a:ext cx="6696744" cy="369332"/>
          </a:xfrm>
          <a:prstGeom prst="rect">
            <a:avLst/>
          </a:prstGeom>
        </p:spPr>
        <p:txBody>
          <a:bodyPr wrap="square">
            <a:spAutoFit/>
          </a:bodyPr>
          <a:lstStyle/>
          <a:p>
            <a:pPr algn="r"/>
            <a:endParaRPr lang="uk-UA" dirty="0"/>
          </a:p>
        </p:txBody>
      </p:sp>
      <p:sp>
        <p:nvSpPr>
          <p:cNvPr id="6" name="TextBox 5">
            <a:extLst>
              <a:ext uri="{FF2B5EF4-FFF2-40B4-BE49-F238E27FC236}">
                <a16:creationId xmlns:a16="http://schemas.microsoft.com/office/drawing/2014/main" xmlns="" id="{7D47F446-3687-CD0F-4146-05485A40783A}"/>
              </a:ext>
            </a:extLst>
          </p:cNvPr>
          <p:cNvSpPr txBox="1"/>
          <p:nvPr/>
        </p:nvSpPr>
        <p:spPr>
          <a:xfrm>
            <a:off x="251520" y="1268760"/>
            <a:ext cx="8352928" cy="1938992"/>
          </a:xfrm>
          <a:prstGeom prst="rect">
            <a:avLst/>
          </a:prstGeom>
          <a:noFill/>
        </p:spPr>
        <p:txBody>
          <a:bodyPr wrap="square" rtlCol="0">
            <a:spAutoFit/>
          </a:bodyPr>
          <a:lstStyle/>
          <a:p>
            <a:pPr algn="just"/>
            <a:endParaRPr lang="uk-UA" sz="2000" dirty="0" smtClean="0"/>
          </a:p>
          <a:p>
            <a:pPr algn="just"/>
            <a:endParaRPr lang="uk-UA" sz="2000" dirty="0" smtClean="0"/>
          </a:p>
          <a:p>
            <a:pPr algn="just"/>
            <a:endParaRPr lang="uk-UA" sz="2000" dirty="0" smtClean="0"/>
          </a:p>
          <a:p>
            <a:pPr algn="just"/>
            <a:endParaRPr lang="uk-UA" sz="2000" dirty="0" smtClean="0"/>
          </a:p>
          <a:p>
            <a:pPr algn="just"/>
            <a:endParaRPr lang="uk-UA" sz="2000" dirty="0" smtClean="0"/>
          </a:p>
          <a:p>
            <a:pPr algn="just"/>
            <a:endParaRPr lang="uk-UA" sz="2000" dirty="0" smtClean="0"/>
          </a:p>
        </p:txBody>
      </p:sp>
      <p:sp>
        <p:nvSpPr>
          <p:cNvPr id="10" name="Прямоугольник 9"/>
          <p:cNvSpPr/>
          <p:nvPr/>
        </p:nvSpPr>
        <p:spPr>
          <a:xfrm>
            <a:off x="755576" y="1340768"/>
            <a:ext cx="7920880" cy="5016758"/>
          </a:xfrm>
          <a:prstGeom prst="rect">
            <a:avLst/>
          </a:prstGeom>
        </p:spPr>
        <p:txBody>
          <a:bodyPr wrap="square">
            <a:spAutoFit/>
          </a:bodyPr>
          <a:lstStyle/>
          <a:p>
            <a:pPr algn="just"/>
            <a:r>
              <a:rPr lang="uk-UA" sz="2000" dirty="0" smtClean="0"/>
              <a:t>З 16 січня 2026 року набрав чинності Закон України № 4502-ІХ, який оновлює правила набуття та втрати громадянства України. Зміни спрямовані на спрощення процедур для окремих категорій іноземців, зокрема військовослужбовців та членів їхніх родин, а також на уточнення підстав для втрати громадянства.</a:t>
            </a:r>
          </a:p>
          <a:p>
            <a:pPr algn="just"/>
            <a:r>
              <a:rPr lang="uk-UA" sz="2000" b="1" dirty="0" smtClean="0"/>
              <a:t> Основні нововведення</a:t>
            </a:r>
            <a:endParaRPr lang="uk-UA" sz="2000" dirty="0" smtClean="0"/>
          </a:p>
          <a:p>
            <a:pPr algn="just"/>
            <a:r>
              <a:rPr lang="uk-UA" sz="2000" dirty="0" smtClean="0"/>
              <a:t>1. Закон України «Про громадянство України» доповнено новою статтею 5-1,  якою визначено випадки, за наявності яких Україна </a:t>
            </a:r>
            <a:r>
              <a:rPr lang="uk-UA" sz="2000" b="1" dirty="0" smtClean="0"/>
              <a:t>визнає наявність множинного громадянства.</a:t>
            </a:r>
            <a:endParaRPr lang="uk-UA" sz="2000" dirty="0" smtClean="0"/>
          </a:p>
          <a:p>
            <a:pPr algn="just"/>
            <a:r>
              <a:rPr lang="uk-UA" sz="2000" dirty="0" smtClean="0"/>
              <a:t>2. Спрощення для родин військовослужбовців-іноземців</a:t>
            </a:r>
          </a:p>
          <a:p>
            <a:pPr algn="just"/>
            <a:r>
              <a:rPr lang="uk-UA" sz="2000" dirty="0" smtClean="0"/>
              <a:t>Надано можливість членам родин </a:t>
            </a:r>
            <a:r>
              <a:rPr lang="uk-UA" sz="2000" dirty="0" err="1" smtClean="0"/>
              <a:t>військослужбовців-іноземців</a:t>
            </a:r>
            <a:r>
              <a:rPr lang="uk-UA" sz="2000" dirty="0" smtClean="0"/>
              <a:t> або військовослужбовців-громадян України, які проходять військову службу або проходили військову службу та загинули, подавати для набуття громадянства України декларацію про відмову від іноземного громадянства та визнання себе лише громадянином України замість зобов'язання припинити іноземне громадянство.</a:t>
            </a:r>
            <a:endParaRPr lang="uk-U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xmlns="" id="{B9A2722A-19AB-65D7-C2CD-E8902037A928}"/>
              </a:ext>
            </a:extLst>
          </p:cNvPr>
          <p:cNvPicPr>
            <a:picLocks noChangeAspect="1"/>
          </p:cNvPicPr>
          <p:nvPr/>
        </p:nvPicPr>
        <p:blipFill>
          <a:blip r:embed="rId2" cstate="print"/>
          <a:stretch>
            <a:fillRect/>
          </a:stretch>
        </p:blipFill>
        <p:spPr>
          <a:xfrm>
            <a:off x="467544" y="188640"/>
            <a:ext cx="864096" cy="878379"/>
          </a:xfrm>
          <a:prstGeom prst="rect">
            <a:avLst/>
          </a:prstGeom>
        </p:spPr>
      </p:pic>
      <p:sp>
        <p:nvSpPr>
          <p:cNvPr id="4" name="TextBox 3">
            <a:extLst>
              <a:ext uri="{FF2B5EF4-FFF2-40B4-BE49-F238E27FC236}">
                <a16:creationId xmlns:a16="http://schemas.microsoft.com/office/drawing/2014/main" xmlns="" id="{433275FF-E49E-F795-0BCF-051F79DA47AC}"/>
              </a:ext>
            </a:extLst>
          </p:cNvPr>
          <p:cNvSpPr txBox="1"/>
          <p:nvPr/>
        </p:nvSpPr>
        <p:spPr>
          <a:xfrm>
            <a:off x="1475656" y="404664"/>
            <a:ext cx="7344816" cy="830997"/>
          </a:xfrm>
          <a:prstGeom prst="rect">
            <a:avLst/>
          </a:prstGeom>
          <a:noFill/>
        </p:spPr>
        <p:txBody>
          <a:bodyPr wrap="square">
            <a:spAutoFit/>
          </a:bodyPr>
          <a:lstStyle/>
          <a:p>
            <a:pPr algn="ctr"/>
            <a:r>
              <a:rPr lang="uk-UA" sz="2400" b="1" dirty="0" smtClean="0">
                <a:solidFill>
                  <a:schemeClr val="bg1"/>
                </a:solidFill>
              </a:rPr>
              <a:t>Нові правила набуття та збереження громадянства України: що змінилося з 16 січня 2026 року</a:t>
            </a:r>
            <a:endParaRPr lang="uk-UA" sz="2400" dirty="0">
              <a:solidFill>
                <a:schemeClr val="bg2"/>
              </a:solidFill>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xmlns="" id="{D132B598-5A80-9F62-FFAA-E178DFB05B28}"/>
              </a:ext>
            </a:extLst>
          </p:cNvPr>
          <p:cNvSpPr txBox="1"/>
          <p:nvPr/>
        </p:nvSpPr>
        <p:spPr>
          <a:xfrm>
            <a:off x="467544" y="1340768"/>
            <a:ext cx="8424936" cy="5324535"/>
          </a:xfrm>
          <a:prstGeom prst="rect">
            <a:avLst/>
          </a:prstGeom>
          <a:noFill/>
        </p:spPr>
        <p:txBody>
          <a:bodyPr wrap="square">
            <a:spAutoFit/>
          </a:bodyPr>
          <a:lstStyle/>
          <a:p>
            <a:pPr algn="just"/>
            <a:endParaRPr lang="uk-UA" sz="2000" b="1" dirty="0" smtClean="0"/>
          </a:p>
          <a:p>
            <a:pPr algn="just"/>
            <a:r>
              <a:rPr lang="uk-UA" sz="1600" dirty="0" smtClean="0"/>
              <a:t>3. Деякі особливості виконання зобов'язання припинити іноземне громадянство військовими-іноземцями та членами їх родин</a:t>
            </a:r>
          </a:p>
          <a:p>
            <a:pPr algn="just"/>
            <a:r>
              <a:rPr lang="uk-UA" sz="1600" dirty="0" smtClean="0"/>
              <a:t>Надано право протягом шести місяців з дня набрання чинності Законом України </a:t>
            </a:r>
            <a:r>
              <a:rPr lang="en-US" sz="1600" dirty="0" smtClean="0"/>
              <a:t>N 4502-</a:t>
            </a:r>
            <a:r>
              <a:rPr lang="uk-UA" sz="1600" dirty="0" smtClean="0"/>
              <a:t>ІХ </a:t>
            </a:r>
            <a:r>
              <a:rPr lang="uk-UA" sz="1600" b="1" dirty="0" smtClean="0"/>
              <a:t>(до 16.07.2026)</a:t>
            </a:r>
            <a:r>
              <a:rPr lang="uk-UA" sz="1600" dirty="0" smtClean="0"/>
              <a:t> подати декларацію про відмову від іноземного громадянства та визнання себе громадянином України військовослужбовцям-іноземцям та членам їх родин, які набули громадянство України у період </a:t>
            </a:r>
            <a:r>
              <a:rPr lang="uk-UA" sz="1600" b="1" dirty="0" smtClean="0"/>
              <a:t>з 01.01.2018</a:t>
            </a:r>
            <a:r>
              <a:rPr lang="uk-UA" sz="1600" dirty="0" smtClean="0"/>
              <a:t> та не мають змоги виконати подане зобов'язання припинити іноземне громадянство.</a:t>
            </a:r>
          </a:p>
          <a:p>
            <a:pPr algn="just"/>
            <a:r>
              <a:rPr lang="uk-UA" sz="1600" dirty="0" smtClean="0"/>
              <a:t>4. Спрощено набуття громадянства України для громадян окремих держав</a:t>
            </a:r>
          </a:p>
          <a:p>
            <a:pPr algn="just"/>
            <a:r>
              <a:rPr lang="uk-UA" sz="1600" dirty="0" smtClean="0"/>
              <a:t>Громадяни Польщі, Чеської Республіки, Німеччини, Канади та США можуть набути громадянство України у спрощеному порядку шляхом подання декларації про визнання себе громадянином України.</a:t>
            </a:r>
          </a:p>
          <a:p>
            <a:pPr algn="just"/>
            <a:r>
              <a:rPr lang="uk-UA" sz="1600" dirty="0" smtClean="0"/>
              <a:t>5. Необхідність складання іспитів для набуття громадянства за територіальним походженням</a:t>
            </a:r>
          </a:p>
          <a:p>
            <a:pPr algn="just"/>
            <a:r>
              <a:rPr lang="uk-UA" sz="1600" dirty="0" smtClean="0"/>
              <a:t>Особи, які мають намір  набути громадянство України за територіальним походженням повинні скласти іспити на знання основ Конституції України, історії України та на визначення рівня володіння державною мовою.</a:t>
            </a:r>
          </a:p>
          <a:p>
            <a:pPr algn="just"/>
            <a:r>
              <a:rPr lang="uk-UA" sz="1600" dirty="0" smtClean="0"/>
              <a:t>6. Розширено підстави для втрати громадянства України</a:t>
            </a:r>
          </a:p>
          <a:p>
            <a:pPr algn="just"/>
            <a:r>
              <a:rPr lang="uk-UA" sz="1600" dirty="0" smtClean="0"/>
              <a:t>Закон доповнив статтю 19 Закону України «Про громадянство України» новими підставами для втрати громадянства, зокрема у випадках загроз національній безпеці або участі у збройній агресії проти України.</a:t>
            </a:r>
          </a:p>
          <a:p>
            <a:pPr algn="just">
              <a:buNone/>
            </a:pPr>
            <a:endParaRPr lang="uk-UA" sz="1600" b="1" u="sng"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5229318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ачальная">
  <a:themeElements>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Начальная">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Начальная">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1175</TotalTime>
  <Words>96</Words>
  <Application>Microsoft Office PowerPoint</Application>
  <PresentationFormat>Экран (4:3)</PresentationFormat>
  <Paragraphs>21</Paragraphs>
  <Slides>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vt:i4>
      </vt:variant>
    </vt:vector>
  </HeadingPairs>
  <TitlesOfParts>
    <vt:vector size="4" baseType="lpstr">
      <vt:lpstr>Начальная</vt:lpstr>
      <vt:lpstr>Слайд 1</vt:lpstr>
      <vt:lpstr>                                                                        Нові правила набуття та збереження громадянства України:  що змінилося з 16 січня 2026 року</vt:lpstr>
      <vt:lpstr>Слайд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Інформаційні стенди територіальних</dc:title>
  <dc:creator>Iruna Zd</dc:creator>
  <cp:lastModifiedBy>User</cp:lastModifiedBy>
  <cp:revision>148</cp:revision>
  <dcterms:created xsi:type="dcterms:W3CDTF">2024-07-12T12:36:36Z</dcterms:created>
  <dcterms:modified xsi:type="dcterms:W3CDTF">2026-02-13T09:15:27Z</dcterms:modified>
</cp:coreProperties>
</file>